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Corsiva"/>
      <p:regular r:id="rId16"/>
      <p:bold r:id="rId17"/>
      <p:italic r:id="rId18"/>
      <p:boldItalic r:id="rId19"/>
    </p:embeddedFont>
    <p:embeddedFont>
      <p:font typeface="Roboto"/>
      <p:regular r:id="rId20"/>
      <p:bold r:id="rId21"/>
      <p:italic r:id="rId22"/>
      <p:boldItalic r:id="rId23"/>
    </p:embeddedFont>
    <p:embeddedFont>
      <p:font typeface="Amatic SC"/>
      <p:regular r:id="rId24"/>
      <p:bold r:id="rId25"/>
    </p:embeddedFont>
    <p:embeddedFont>
      <p:font typeface="Source Code Pro"/>
      <p:regular r:id="rId26"/>
      <p:bold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/>
</file>

<file path=ppt/tableStyles.xml><?xml version="1.0" encoding="utf-8"?>
<a:tblStyleLst xmlns:a="http://schemas.openxmlformats.org/drawingml/2006/main" xmlns:r="http://schemas.openxmlformats.org/officeDocument/2006/relationships" def="{33DFD845-3CF8-4945-A702-2CD3AA436165}">
  <a:tblStyle styleId="{33DFD845-3CF8-4945-A702-2CD3AA436165}" styleName="Table_0">
    <a:wholeTbl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regular.fntdata"/><Relationship Id="rId22" Type="http://schemas.openxmlformats.org/officeDocument/2006/relationships/font" Target="fonts/Roboto-italic.fntdata"/><Relationship Id="rId21" Type="http://schemas.openxmlformats.org/officeDocument/2006/relationships/font" Target="fonts/Roboto-bold.fntdata"/><Relationship Id="rId24" Type="http://schemas.openxmlformats.org/officeDocument/2006/relationships/font" Target="fonts/AmaticSC-regular.fntdata"/><Relationship Id="rId23" Type="http://schemas.openxmlformats.org/officeDocument/2006/relationships/font" Target="fonts/Roboto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font" Target="fonts/SourceCodePro-regular.fntdata"/><Relationship Id="rId25" Type="http://schemas.openxmlformats.org/officeDocument/2006/relationships/font" Target="fonts/AmaticSC-bold.fntdata"/><Relationship Id="rId27" Type="http://schemas.openxmlformats.org/officeDocument/2006/relationships/font" Target="fonts/SourceCodePro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Corsiva-bold.fntdata"/><Relationship Id="rId16" Type="http://schemas.openxmlformats.org/officeDocument/2006/relationships/font" Target="fonts/Corsiva-regular.fntdata"/><Relationship Id="rId19" Type="http://schemas.openxmlformats.org/officeDocument/2006/relationships/font" Target="fonts/Corsiva-boldItalic.fntdata"/><Relationship Id="rId18" Type="http://schemas.openxmlformats.org/officeDocument/2006/relationships/font" Target="fonts/Corsiva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Shape 135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" name="Shape 119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Shape 128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">
  <p:cSld name="Title slide">
    <p:bg>
      <p:bgPr>
        <a:solidFill>
          <a:schemeClr val="dk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>
            <a:off x="0" y="0"/>
            <a:ext cx="9144000" cy="3429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" name="Shape 11"/>
          <p:cNvSpPr txBox="1"/>
          <p:nvPr>
            <p:ph type="ctrTitle"/>
          </p:nvPr>
        </p:nvSpPr>
        <p:spPr>
          <a:xfrm>
            <a:off x="311700" y="392150"/>
            <a:ext cx="8520600" cy="26904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SzPct val="100000"/>
              <a:defRPr sz="8000"/>
            </a:lvl1pPr>
            <a:lvl2pPr lvl="1" rtl="0" algn="ctr">
              <a:spcBef>
                <a:spcPts val="0"/>
              </a:spcBef>
              <a:buSzPct val="100000"/>
              <a:defRPr sz="8000"/>
            </a:lvl2pPr>
            <a:lvl3pPr lvl="2" rtl="0" algn="ctr">
              <a:spcBef>
                <a:spcPts val="0"/>
              </a:spcBef>
              <a:buSzPct val="100000"/>
              <a:defRPr sz="8000"/>
            </a:lvl3pPr>
            <a:lvl4pPr lvl="3" rtl="0" algn="ctr">
              <a:spcBef>
                <a:spcPts val="0"/>
              </a:spcBef>
              <a:buSzPct val="100000"/>
              <a:defRPr sz="8000"/>
            </a:lvl4pPr>
            <a:lvl5pPr lvl="4" rtl="0" algn="ctr">
              <a:spcBef>
                <a:spcPts val="0"/>
              </a:spcBef>
              <a:buSzPct val="100000"/>
              <a:defRPr sz="8000"/>
            </a:lvl5pPr>
            <a:lvl6pPr lvl="5" rtl="0" algn="ctr">
              <a:spcBef>
                <a:spcPts val="0"/>
              </a:spcBef>
              <a:buSzPct val="100000"/>
              <a:defRPr sz="8000"/>
            </a:lvl6pPr>
            <a:lvl7pPr lvl="6" rtl="0" algn="ctr">
              <a:spcBef>
                <a:spcPts val="0"/>
              </a:spcBef>
              <a:buSzPct val="100000"/>
              <a:defRPr sz="8000"/>
            </a:lvl7pPr>
            <a:lvl8pPr lvl="7" rtl="0" algn="ctr">
              <a:spcBef>
                <a:spcPts val="0"/>
              </a:spcBef>
              <a:buSzPct val="100000"/>
              <a:defRPr sz="8000"/>
            </a:lvl8pPr>
            <a:lvl9pPr lvl="8" rtl="0" algn="ctr">
              <a:spcBef>
                <a:spcPts val="0"/>
              </a:spcBef>
              <a:buSzPct val="100000"/>
              <a:defRPr sz="8000"/>
            </a:lvl9pPr>
          </a:lstStyle>
          <a:p/>
        </p:txBody>
      </p:sp>
      <p:sp>
        <p:nvSpPr>
          <p:cNvPr id="12" name="Shape 12"/>
          <p:cNvSpPr txBox="1"/>
          <p:nvPr>
            <p:ph idx="1" type="subTitle"/>
          </p:nvPr>
        </p:nvSpPr>
        <p:spPr>
          <a:xfrm>
            <a:off x="311700" y="3890400"/>
            <a:ext cx="8520600" cy="7062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None/>
              <a:defRPr b="1" sz="2100"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Big 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Shape 47"/>
          <p:cNvSpPr txBox="1"/>
          <p:nvPr>
            <p:ph type="title"/>
          </p:nvPr>
        </p:nvSpPr>
        <p:spPr>
          <a:xfrm>
            <a:off x="311700" y="1240275"/>
            <a:ext cx="8520600" cy="19818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1pPr>
            <a:lvl2pPr lvl="1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2pPr>
            <a:lvl3pPr lvl="2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3pPr>
            <a:lvl4pPr lvl="3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4pPr>
            <a:lvl5pPr lvl="4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5pPr>
            <a:lvl6pPr lvl="5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6pPr>
            <a:lvl7pPr lvl="6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7pPr>
            <a:lvl8pPr lvl="7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8pPr>
            <a:lvl9pPr lvl="8" rtl="0" algn="ctr">
              <a:spcBef>
                <a:spcPts val="0"/>
              </a:spcBef>
              <a:buClr>
                <a:schemeClr val="lt1"/>
              </a:buClr>
              <a:buSzPct val="100000"/>
              <a:defRPr sz="12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" type="body"/>
          </p:nvPr>
        </p:nvSpPr>
        <p:spPr>
          <a:xfrm>
            <a:off x="311700" y="3304625"/>
            <a:ext cx="8520600" cy="1300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1pPr>
            <a:lvl2pPr lvl="1" rtl="0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2pPr>
            <a:lvl3pPr lvl="2" rtl="0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3pPr>
            <a:lvl4pPr lvl="3" rtl="0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4pPr>
            <a:lvl5pPr lvl="4" rtl="0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5pPr>
            <a:lvl6pPr lvl="5" rtl="0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6pPr>
            <a:lvl7pPr lvl="6" rtl="0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7pPr>
            <a:lvl8pPr lvl="7" rtl="0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8pPr>
            <a:lvl9pPr lvl="8" rtl="0" algn="ctr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9" name="Shape 49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secHead">
  <p:cSld name="Section 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type="title"/>
          </p:nvPr>
        </p:nvSpPr>
        <p:spPr>
          <a:xfrm>
            <a:off x="2802750" y="802500"/>
            <a:ext cx="3538500" cy="3538500"/>
          </a:xfrm>
          <a:prstGeom prst="rect">
            <a:avLst/>
          </a:prstGeom>
          <a:solidFill>
            <a:srgbClr val="FFFFFF"/>
          </a:solidFill>
        </p:spPr>
        <p:txBody>
          <a:bodyPr anchorCtr="0" anchor="ctr" bIns="91425" lIns="91425" rIns="91425" tIns="91425"/>
          <a:lstStyle>
            <a:lvl1pPr lvl="0" rtl="0" algn="ctr">
              <a:spcBef>
                <a:spcPts val="0"/>
              </a:spcBef>
              <a:buSzPct val="100000"/>
              <a:defRPr sz="4800"/>
            </a:lvl1pPr>
            <a:lvl2pPr lvl="1" rtl="0" algn="ctr">
              <a:spcBef>
                <a:spcPts val="0"/>
              </a:spcBef>
              <a:buSzPct val="100000"/>
              <a:defRPr sz="4800"/>
            </a:lvl2pPr>
            <a:lvl3pPr lvl="2" rtl="0" algn="ctr">
              <a:spcBef>
                <a:spcPts val="0"/>
              </a:spcBef>
              <a:buSzPct val="100000"/>
              <a:defRPr sz="4800"/>
            </a:lvl3pPr>
            <a:lvl4pPr lvl="3" rtl="0" algn="ctr">
              <a:spcBef>
                <a:spcPts val="0"/>
              </a:spcBef>
              <a:buSzPct val="100000"/>
              <a:defRPr sz="4800"/>
            </a:lvl4pPr>
            <a:lvl5pPr lvl="4" rtl="0" algn="ctr">
              <a:spcBef>
                <a:spcPts val="0"/>
              </a:spcBef>
              <a:buSzPct val="100000"/>
              <a:defRPr sz="4800"/>
            </a:lvl5pPr>
            <a:lvl6pPr lvl="5" rtl="0" algn="ctr">
              <a:spcBef>
                <a:spcPts val="0"/>
              </a:spcBef>
              <a:buSzPct val="100000"/>
              <a:defRPr sz="4800"/>
            </a:lvl6pPr>
            <a:lvl7pPr lvl="6" rtl="0" algn="ctr">
              <a:spcBef>
                <a:spcPts val="0"/>
              </a:spcBef>
              <a:buSzPct val="100000"/>
              <a:defRPr sz="4800"/>
            </a:lvl7pPr>
            <a:lvl8pPr lvl="7" rtl="0" algn="ctr">
              <a:spcBef>
                <a:spcPts val="0"/>
              </a:spcBef>
              <a:buSzPct val="100000"/>
              <a:defRPr sz="4800"/>
            </a:lvl8pPr>
            <a:lvl9pPr lvl="8" rtl="0" algn="ctr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x">
  <p:cSld name="Title and 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19" name="Shape 19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woColTx">
  <p:cSld name="Title and two 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311700" y="1228675"/>
            <a:ext cx="3999900" cy="3340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4" name="Shape 24"/>
          <p:cNvSpPr txBox="1"/>
          <p:nvPr>
            <p:ph idx="2" type="body"/>
          </p:nvPr>
        </p:nvSpPr>
        <p:spPr>
          <a:xfrm>
            <a:off x="4832400" y="1228675"/>
            <a:ext cx="3999900" cy="3340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25" name="Shape 2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type="titleOnly">
  <p:cSld name="Title 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>
            <p:ph type="title"/>
          </p:nvPr>
        </p:nvSpPr>
        <p:spPr>
          <a:xfrm>
            <a:off x="304800" y="309350"/>
            <a:ext cx="8537700" cy="7482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4000"/>
            </a:lvl1pPr>
            <a:lvl2pPr lvl="1" rtl="0">
              <a:spcBef>
                <a:spcPts val="0"/>
              </a:spcBef>
              <a:buSzPct val="100000"/>
              <a:defRPr sz="4000"/>
            </a:lvl2pPr>
            <a:lvl3pPr lvl="2" rtl="0">
              <a:spcBef>
                <a:spcPts val="0"/>
              </a:spcBef>
              <a:buSzPct val="100000"/>
              <a:defRPr sz="4000"/>
            </a:lvl3pPr>
            <a:lvl4pPr lvl="3" rtl="0">
              <a:spcBef>
                <a:spcPts val="0"/>
              </a:spcBef>
              <a:buSzPct val="100000"/>
              <a:defRPr sz="4000"/>
            </a:lvl4pPr>
            <a:lvl5pPr lvl="4" rtl="0">
              <a:spcBef>
                <a:spcPts val="0"/>
              </a:spcBef>
              <a:buSzPct val="100000"/>
              <a:defRPr sz="4000"/>
            </a:lvl5pPr>
            <a:lvl6pPr lvl="5" rtl="0">
              <a:spcBef>
                <a:spcPts val="0"/>
              </a:spcBef>
              <a:buSzPct val="100000"/>
              <a:defRPr sz="4000"/>
            </a:lvl6pPr>
            <a:lvl7pPr lvl="6" rtl="0">
              <a:spcBef>
                <a:spcPts val="0"/>
              </a:spcBef>
              <a:buSzPct val="100000"/>
              <a:defRPr sz="4000"/>
            </a:lvl7pPr>
            <a:lvl8pPr lvl="7" rtl="0">
              <a:spcBef>
                <a:spcPts val="0"/>
              </a:spcBef>
              <a:buSzPct val="100000"/>
              <a:defRPr sz="4000"/>
            </a:lvl8pPr>
            <a:lvl9pPr lvl="8" rtl="0">
              <a:spcBef>
                <a:spcPts val="0"/>
              </a:spcBef>
              <a:buSzPct val="100000"/>
              <a:defRPr sz="4000"/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One column 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>
              <a:spcBef>
                <a:spcPts val="0"/>
              </a:spcBef>
              <a:buSzPct val="100000"/>
              <a:defRPr sz="3000"/>
            </a:lvl1pPr>
            <a:lvl2pPr lvl="1" rtl="0">
              <a:spcBef>
                <a:spcPts val="0"/>
              </a:spcBef>
              <a:buSzPct val="100000"/>
              <a:defRPr sz="3000"/>
            </a:lvl2pPr>
            <a:lvl3pPr lvl="2" rtl="0">
              <a:spcBef>
                <a:spcPts val="0"/>
              </a:spcBef>
              <a:buSzPct val="100000"/>
              <a:defRPr sz="3000"/>
            </a:lvl3pPr>
            <a:lvl4pPr lvl="3" rtl="0">
              <a:spcBef>
                <a:spcPts val="0"/>
              </a:spcBef>
              <a:buSzPct val="100000"/>
              <a:defRPr sz="3000"/>
            </a:lvl4pPr>
            <a:lvl5pPr lvl="4" rtl="0">
              <a:spcBef>
                <a:spcPts val="0"/>
              </a:spcBef>
              <a:buSzPct val="100000"/>
              <a:defRPr sz="3000"/>
            </a:lvl5pPr>
            <a:lvl6pPr lvl="5" rtl="0">
              <a:spcBef>
                <a:spcPts val="0"/>
              </a:spcBef>
              <a:buSzPct val="100000"/>
              <a:defRPr sz="3000"/>
            </a:lvl6pPr>
            <a:lvl7pPr lvl="6" rtl="0">
              <a:spcBef>
                <a:spcPts val="0"/>
              </a:spcBef>
              <a:buSzPct val="100000"/>
              <a:defRPr sz="3000"/>
            </a:lvl7pPr>
            <a:lvl8pPr lvl="7" rtl="0">
              <a:spcBef>
                <a:spcPts val="0"/>
              </a:spcBef>
              <a:buSzPct val="100000"/>
              <a:defRPr sz="3000"/>
            </a:lvl8pPr>
            <a:lvl9pPr lvl="8" rtl="0">
              <a:spcBef>
                <a:spcPts val="0"/>
              </a:spcBef>
              <a:buSzPct val="100000"/>
              <a:defRPr sz="3000"/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SzPct val="100000"/>
              <a:defRPr sz="1200"/>
            </a:lvl1pPr>
            <a:lvl2pPr lvl="1" rtl="0">
              <a:spcBef>
                <a:spcPts val="0"/>
              </a:spcBef>
              <a:buSzPct val="100000"/>
              <a:defRPr sz="1200"/>
            </a:lvl2pPr>
            <a:lvl3pPr lvl="2" rtl="0">
              <a:spcBef>
                <a:spcPts val="0"/>
              </a:spcBef>
              <a:buSzPct val="100000"/>
              <a:defRPr sz="1200"/>
            </a:lvl3pPr>
            <a:lvl4pPr lvl="3" rtl="0">
              <a:spcBef>
                <a:spcPts val="0"/>
              </a:spcBef>
              <a:buSzPct val="100000"/>
              <a:defRPr sz="1200"/>
            </a:lvl4pPr>
            <a:lvl5pPr lvl="4" rtl="0">
              <a:spcBef>
                <a:spcPts val="0"/>
              </a:spcBef>
              <a:buSzPct val="100000"/>
              <a:defRPr sz="1200"/>
            </a:lvl5pPr>
            <a:lvl6pPr lvl="5" rtl="0">
              <a:spcBef>
                <a:spcPts val="0"/>
              </a:spcBef>
              <a:buSzPct val="100000"/>
              <a:defRPr sz="1200"/>
            </a:lvl6pPr>
            <a:lvl7pPr lvl="6" rtl="0">
              <a:spcBef>
                <a:spcPts val="0"/>
              </a:spcBef>
              <a:buSzPct val="100000"/>
              <a:defRPr sz="1200"/>
            </a:lvl7pPr>
            <a:lvl8pPr lvl="7" rtl="0">
              <a:spcBef>
                <a:spcPts val="0"/>
              </a:spcBef>
              <a:buSzPct val="100000"/>
              <a:defRPr sz="1200"/>
            </a:lvl8pPr>
            <a:lvl9pPr lvl="8" rtl="0">
              <a:spcBef>
                <a:spcPts val="0"/>
              </a:spcBef>
              <a:buSzPct val="100000"/>
              <a:defRPr sz="1200"/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Main point">
    <p:bg>
      <p:bgPr>
        <a:solidFill>
          <a:schemeClr val="accent4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x="490250" y="526350"/>
            <a:ext cx="5618700" cy="4090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2pPr>
            <a:lvl3pPr lvl="2" rtl="0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3pPr>
            <a:lvl4pPr lvl="3" rtl="0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4pPr>
            <a:lvl5pPr lvl="4" rtl="0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5pPr>
            <a:lvl6pPr lvl="5" rtl="0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6pPr>
            <a:lvl7pPr lvl="6" rtl="0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7pPr>
            <a:lvl8pPr lvl="7" rtl="0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8pPr>
            <a:lvl9pPr lvl="8" rtl="0">
              <a:spcBef>
                <a:spcPts val="0"/>
              </a:spcBef>
              <a:buClr>
                <a:schemeClr val="lt1"/>
              </a:buClr>
              <a:buSzPct val="100000"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Shape 3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>
                <a:solidFill>
                  <a:schemeClr val="lt1"/>
                </a:solidFill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Section title and 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/>
        </p:nvSpPr>
        <p:spPr>
          <a:xfrm>
            <a:off x="4572000" y="-2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cxnSp>
        <p:nvCxnSpPr>
          <p:cNvPr id="38" name="Shape 38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2857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9" name="Shape 39"/>
          <p:cNvSpPr txBox="1"/>
          <p:nvPr>
            <p:ph type="title"/>
          </p:nvPr>
        </p:nvSpPr>
        <p:spPr>
          <a:xfrm>
            <a:off x="265500" y="1081400"/>
            <a:ext cx="4045200" cy="17103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 lvl="0" rtl="0" algn="ctr">
              <a:spcBef>
                <a:spcPts val="0"/>
              </a:spcBef>
              <a:buSzPct val="100000"/>
              <a:defRPr sz="5400"/>
            </a:lvl1pPr>
            <a:lvl2pPr lvl="1" rtl="0" algn="ctr">
              <a:spcBef>
                <a:spcPts val="0"/>
              </a:spcBef>
              <a:buSzPct val="100000"/>
              <a:defRPr sz="5400"/>
            </a:lvl2pPr>
            <a:lvl3pPr lvl="2" rtl="0" algn="ctr">
              <a:spcBef>
                <a:spcPts val="0"/>
              </a:spcBef>
              <a:buSzPct val="100000"/>
              <a:defRPr sz="5400"/>
            </a:lvl3pPr>
            <a:lvl4pPr lvl="3" rtl="0" algn="ctr">
              <a:spcBef>
                <a:spcPts val="0"/>
              </a:spcBef>
              <a:buSzPct val="100000"/>
              <a:defRPr sz="5400"/>
            </a:lvl4pPr>
            <a:lvl5pPr lvl="4" rtl="0" algn="ctr">
              <a:spcBef>
                <a:spcPts val="0"/>
              </a:spcBef>
              <a:buSzPct val="100000"/>
              <a:defRPr sz="5400"/>
            </a:lvl5pPr>
            <a:lvl6pPr lvl="5" rtl="0" algn="ctr">
              <a:spcBef>
                <a:spcPts val="0"/>
              </a:spcBef>
              <a:buSzPct val="100000"/>
              <a:defRPr sz="5400"/>
            </a:lvl6pPr>
            <a:lvl7pPr lvl="6" rtl="0" algn="ctr">
              <a:spcBef>
                <a:spcPts val="0"/>
              </a:spcBef>
              <a:buSzPct val="100000"/>
              <a:defRPr sz="5400"/>
            </a:lvl7pPr>
            <a:lvl8pPr lvl="7" rtl="0" algn="ctr">
              <a:spcBef>
                <a:spcPts val="0"/>
              </a:spcBef>
              <a:buSzPct val="100000"/>
              <a:defRPr sz="5400"/>
            </a:lvl8pPr>
            <a:lvl9pPr lvl="8" rtl="0" algn="ctr">
              <a:spcBef>
                <a:spcPts val="0"/>
              </a:spcBef>
              <a:buSzPct val="100000"/>
              <a:defRPr sz="5400"/>
            </a:lvl9pPr>
          </a:lstStyle>
          <a:p/>
        </p:txBody>
      </p:sp>
      <p:sp>
        <p:nvSpPr>
          <p:cNvPr id="40" name="Shape 40"/>
          <p:cNvSpPr txBox="1"/>
          <p:nvPr>
            <p:ph idx="1" type="subTitle"/>
          </p:nvPr>
        </p:nvSpPr>
        <p:spPr>
          <a:xfrm>
            <a:off x="265500" y="2845222"/>
            <a:ext cx="4045200" cy="13455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1800"/>
            </a:lvl9pPr>
          </a:lstStyle>
          <a:p/>
        </p:txBody>
      </p:sp>
      <p:sp>
        <p:nvSpPr>
          <p:cNvPr id="41" name="Shape 41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1pPr>
            <a:lvl2pPr lvl="1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2pPr>
            <a:lvl3pPr lvl="2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3pPr>
            <a:lvl4pPr lvl="3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4pPr>
            <a:lvl5pPr lvl="4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5pPr>
            <a:lvl6pPr lvl="5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6pPr>
            <a:lvl7pPr lvl="6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7pPr>
            <a:lvl8pPr lvl="7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8pPr>
            <a:lvl9pPr lvl="8" rtl="0">
              <a:spcBef>
                <a:spcPts val="0"/>
              </a:spcBef>
              <a:buClr>
                <a:schemeClr val="accent1"/>
              </a:buClr>
              <a:defRPr>
                <a:solidFill>
                  <a:schemeClr val="accent1"/>
                </a:solidFill>
              </a:defRPr>
            </a:lvl9pPr>
          </a:lstStyle>
          <a:p/>
        </p:txBody>
      </p:sp>
      <p:sp>
        <p:nvSpPr>
          <p:cNvPr id="42" name="Shape 42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 name="Caption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/>
          <p:nvPr>
            <p:ph idx="1" type="body"/>
          </p:nvPr>
        </p:nvSpPr>
        <p:spPr>
          <a:xfrm>
            <a:off x="319500" y="4230575"/>
            <a:ext cx="5998800" cy="598800"/>
          </a:xfrm>
          <a:prstGeom prst="rect">
            <a:avLst/>
          </a:prstGeom>
        </p:spPr>
        <p:txBody>
          <a:bodyPr anchorCtr="0" anchor="ctr" bIns="91425" lIns="91425" rIns="91425" tIns="91425"/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matic SC"/>
              <a:buNone/>
              <a:defRPr b="1" sz="24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</a:lstStyle>
          <a:p/>
        </p:txBody>
      </p:sp>
      <p:sp>
        <p:nvSpPr>
          <p:cNvPr id="45" name="Shape 45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311700" y="292850"/>
            <a:ext cx="85206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1pPr>
            <a:lvl2pPr lvl="1" rtl="0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2pPr>
            <a:lvl3pPr lvl="2" rtl="0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3pPr>
            <a:lvl4pPr lvl="3" rtl="0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4pPr>
            <a:lvl5pPr lvl="4" rtl="0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5pPr>
            <a:lvl6pPr lvl="5" rtl="0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6pPr>
            <a:lvl7pPr lvl="6" rtl="0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7pPr>
            <a:lvl8pPr lvl="7" rtl="0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8pPr>
            <a:lvl9pPr lvl="8" rtl="0">
              <a:spcBef>
                <a:spcPts val="0"/>
              </a:spcBef>
              <a:buClr>
                <a:schemeClr val="accent1"/>
              </a:buClr>
              <a:buSzPct val="100000"/>
              <a:buFont typeface="Amatic SC"/>
              <a:buNone/>
              <a:defRPr b="1" sz="4200">
                <a:solidFill>
                  <a:schemeClr val="accent1"/>
                </a:solidFill>
                <a:latin typeface="Amatic SC"/>
                <a:ea typeface="Amatic SC"/>
                <a:cs typeface="Amatic SC"/>
                <a:sym typeface="Amatic SC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311700" y="1228675"/>
            <a:ext cx="85206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buFont typeface="Source Code Pro"/>
              <a:defRPr sz="1800"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Font typeface="Source Code Pro"/>
              <a:defRPr>
                <a:solidFill>
                  <a:schemeClr val="dk2"/>
                </a:solidFill>
                <a:latin typeface="Source Code Pro"/>
                <a:ea typeface="Source Code Pro"/>
                <a:cs typeface="Source Code Pro"/>
                <a:sym typeface="Source Code Pro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2" type="sldNum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 rt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accent1"/>
                </a:solidFill>
                <a:latin typeface="Source Code Pro"/>
                <a:ea typeface="Source Code Pro"/>
                <a:cs typeface="Source Code Pro"/>
                <a:sym typeface="Source Code Pro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hyperlink" Target="https://goo.gl/GHUnEP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hyperlink" Target="https://goo.gl/7Lc7Y7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hyperlink" Target="https://goo.gl/Cxabgo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png"/><Relationship Id="rId4" Type="http://schemas.openxmlformats.org/officeDocument/2006/relationships/hyperlink" Target="https://goo.gl/pGLtRb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hyperlink" Target="https://goo.gl/kz9ZFi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Relationship Id="rId4" Type="http://schemas.openxmlformats.org/officeDocument/2006/relationships/hyperlink" Target="https://goo.gl/qL9sRk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Relationship Id="rId4" Type="http://schemas.openxmlformats.org/officeDocument/2006/relationships/hyperlink" Target="https://goo.gl/sTCcr8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bg>
      <p:bgPr>
        <a:solidFill>
          <a:srgbClr val="C27BA0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ctrTitle"/>
          </p:nvPr>
        </p:nvSpPr>
        <p:spPr>
          <a:xfrm>
            <a:off x="311708" y="420800"/>
            <a:ext cx="8520600" cy="2052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4800">
                <a:latin typeface="Corsiva"/>
                <a:ea typeface="Corsiva"/>
                <a:cs typeface="Corsiva"/>
                <a:sym typeface="Corsiva"/>
              </a:rPr>
              <a:t>Mitochondrial</a:t>
            </a:r>
            <a:r>
              <a:rPr lang="en" sz="4800">
                <a:latin typeface="Corsiva"/>
                <a:ea typeface="Corsiva"/>
                <a:cs typeface="Corsiva"/>
                <a:sym typeface="Corsiva"/>
              </a:rPr>
              <a:t> Replacement Therapy</a:t>
            </a:r>
          </a:p>
        </p:txBody>
      </p:sp>
      <p:sp>
        <p:nvSpPr>
          <p:cNvPr id="57" name="Shape 57"/>
          <p:cNvSpPr txBox="1"/>
          <p:nvPr>
            <p:ph idx="1" type="subTitle"/>
          </p:nvPr>
        </p:nvSpPr>
        <p:spPr>
          <a:xfrm>
            <a:off x="311700" y="3796225"/>
            <a:ext cx="8520600" cy="792600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>
                <a:solidFill>
                  <a:srgbClr val="FFFFFF"/>
                </a:solidFill>
                <a:latin typeface="Corsiva"/>
                <a:ea typeface="Corsiva"/>
                <a:cs typeface="Corsiva"/>
                <a:sym typeface="Corsiva"/>
              </a:rPr>
              <a:t>By Kaitlin Levangie</a:t>
            </a:r>
          </a:p>
        </p:txBody>
      </p:sp>
      <p:pic>
        <p:nvPicPr>
          <p:cNvPr descr="Celtic Triple Spiral.png" id="58" name="Shape 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97624" y="2339950"/>
            <a:ext cx="948748" cy="8947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/>
          <p:nvPr>
            <p:ph type="title"/>
          </p:nvPr>
        </p:nvSpPr>
        <p:spPr>
          <a:xfrm>
            <a:off x="311700" y="274325"/>
            <a:ext cx="8520600" cy="801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Works Cited</a:t>
            </a:r>
          </a:p>
        </p:txBody>
      </p:sp>
      <p:sp>
        <p:nvSpPr>
          <p:cNvPr id="138" name="Shape 138"/>
          <p:cNvSpPr txBox="1"/>
          <p:nvPr>
            <p:ph idx="1" type="body"/>
          </p:nvPr>
        </p:nvSpPr>
        <p:spPr>
          <a:xfrm>
            <a:off x="311700" y="1288275"/>
            <a:ext cx="8520600" cy="3660600"/>
          </a:xfrm>
          <a:prstGeom prst="rect">
            <a:avLst/>
          </a:prstGeom>
          <a:ln cap="flat" cmpd="sng" w="9525">
            <a:solidFill>
              <a:srgbClr val="00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-342900" lvl="0" marL="355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Australian Mitochondrial Disease Foundation. "Mitochondrial Donation." </a:t>
            </a:r>
            <a:r>
              <a:rPr i="1"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Australian Mitochondrial Disease Foundation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Australian Mitochondrial Disease Foundation, n.d. Web. 11 July 2017.</a:t>
            </a:r>
          </a:p>
          <a:p>
            <a:pPr indent="-342900" lvl="0" marL="355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Fogleman, Sarah, Casey Santana, Casey Bishop, Alyssa Miller, and David G. Capco. "CRISPR/Cas9 and Mitochondrial Gene Replacement Therapy: Promising Techniques and Ethical Considerations." </a:t>
            </a:r>
            <a:r>
              <a:rPr i="1"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American Journal of Stem Cells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E-Century Publishing Corporation, 20 Aug. 2016. Web. 11 July 2017.</a:t>
            </a:r>
          </a:p>
          <a:p>
            <a:pPr indent="-342900" lvl="0" marL="355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Gallagher, James. "Babies Made from Three People Approved in UK." </a:t>
            </a:r>
            <a:r>
              <a:rPr i="1"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BBC News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BBC, 15 Dec. 2016. Web. 11 July 2017.</a:t>
            </a:r>
          </a:p>
          <a:p>
            <a:pPr indent="-342900" lvl="0" marL="355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Loike, John D., and Nancy Reame. "Opinion: Ethical Considerations of “Three-Parent” Babies." </a:t>
            </a:r>
            <a:r>
              <a:rPr i="1"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Scientist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The Scientist, 22 Dec. 2016. Web. 11 July 2017.</a:t>
            </a:r>
          </a:p>
          <a:p>
            <a:pPr indent="-342900" lvl="0" marL="355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Reardon, Sara  ""3-Parent Baby" Claim Raises Hopes--and Ethical Concerns." </a:t>
            </a:r>
            <a:r>
              <a:rPr i="1"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Scientific American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N.p., n.d. Web. 11 July 2017.</a:t>
            </a:r>
          </a:p>
          <a:p>
            <a:pPr indent="-342900" lvl="0" marL="355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Roberts, Michelle. "First 'three Person Baby' Born Using New Method." </a:t>
            </a:r>
            <a:r>
              <a:rPr i="1"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BBC News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BBC, 27 Sept. 2016. Web. 11 July 2017.</a:t>
            </a:r>
          </a:p>
          <a:p>
            <a:pPr indent="-342900" lvl="0" marL="355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Neimark, Jill. "Unexpected Risks Found In Replacing DNA To Prevent Inherited Disorders." </a:t>
            </a:r>
            <a:r>
              <a:rPr i="1"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NPR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NPR, 01 Jan. 2017. Web. 12 July 2017.</a:t>
            </a:r>
          </a:p>
          <a:p>
            <a:pPr indent="-342900" lvl="0" marL="3556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Grant, Bob. "First MRT Baby Born." </a:t>
            </a:r>
            <a:r>
              <a:rPr i="1"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The Scientist</a:t>
            </a:r>
            <a:r>
              <a:rPr lang="en" sz="1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The Scientist, 28 Sept. 2016. Web. 13 July 2017.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2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cxnSp>
        <p:nvCxnSpPr>
          <p:cNvPr id="139" name="Shape 139"/>
          <p:cNvCxnSpPr/>
          <p:nvPr/>
        </p:nvCxnSpPr>
        <p:spPr>
          <a:xfrm>
            <a:off x="490275" y="1075325"/>
            <a:ext cx="434700" cy="0"/>
          </a:xfrm>
          <a:prstGeom prst="straightConnector1">
            <a:avLst/>
          </a:prstGeom>
          <a:noFill/>
          <a:ln cap="flat" cmpd="sng" w="28575">
            <a:solidFill>
              <a:srgbClr val="C27BA0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/>
          <p:nvPr>
            <p:ph type="title"/>
          </p:nvPr>
        </p:nvSpPr>
        <p:spPr>
          <a:xfrm>
            <a:off x="311700" y="274325"/>
            <a:ext cx="8520600" cy="801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What is MRT?</a:t>
            </a:r>
          </a:p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311700" y="1228675"/>
            <a:ext cx="3505800" cy="1710900"/>
          </a:xfrm>
          <a:prstGeom prst="rect">
            <a:avLst/>
          </a:prstGeom>
          <a:ln cap="flat" cmpd="sng" w="9525">
            <a:solidFill>
              <a:srgbClr val="00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>
              <a:lnSpc>
                <a:spcPct val="1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-IVF (In-Vitro Fertilization) technique</a:t>
            </a:r>
          </a:p>
          <a:p>
            <a:pPr indent="-228600" lvl="0" marL="457200">
              <a:lnSpc>
                <a:spcPct val="1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- could prevent transmission of mitochondrial diseases</a:t>
            </a:r>
          </a:p>
          <a:p>
            <a:pPr indent="-228600" lvl="0" marL="457200" rtl="0">
              <a:lnSpc>
                <a:spcPct val="1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- 2 types of MRT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	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	</a:t>
            </a:r>
          </a:p>
        </p:txBody>
      </p:sp>
      <p:cxnSp>
        <p:nvCxnSpPr>
          <p:cNvPr id="65" name="Shape 65"/>
          <p:cNvCxnSpPr/>
          <p:nvPr/>
        </p:nvCxnSpPr>
        <p:spPr>
          <a:xfrm>
            <a:off x="490275" y="1075325"/>
            <a:ext cx="434700" cy="0"/>
          </a:xfrm>
          <a:prstGeom prst="straightConnector1">
            <a:avLst/>
          </a:prstGeom>
          <a:noFill/>
          <a:ln cap="flat" cmpd="sng" w="28575">
            <a:solidFill>
              <a:srgbClr val="C27BA0"/>
            </a:solidFill>
            <a:prstDash val="solid"/>
            <a:round/>
            <a:headEnd len="lg" w="lg" type="none"/>
            <a:tailEnd len="lg" w="lg" type="none"/>
          </a:ln>
        </p:spPr>
      </p:cxnSp>
      <p:graphicFrame>
        <p:nvGraphicFramePr>
          <p:cNvPr id="66" name="Shape 66"/>
          <p:cNvGraphicFramePr/>
          <p:nvPr/>
        </p:nvGraphicFramePr>
        <p:xfrm>
          <a:off x="311775" y="309293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{33DFD845-3CF8-4945-A702-2CD3AA436165}</a:tableStyleId>
              </a:tblPr>
              <a:tblGrid>
                <a:gridCol w="1752825"/>
                <a:gridCol w="1752825"/>
              </a:tblGrid>
              <a:tr h="656950">
                <a:tc>
                  <a:txBody>
                    <a:bodyPr>
                      <a:noAutofit/>
                    </a:bodyPr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b="1" i="1" lang="en" sz="1800" u="sng">
                          <a:solidFill>
                            <a:schemeClr val="dk2"/>
                          </a:solidFill>
                          <a:latin typeface="Corsiva"/>
                          <a:ea typeface="Corsiva"/>
                          <a:cs typeface="Corsiva"/>
                          <a:sym typeface="Corsiva"/>
                        </a:rPr>
                        <a:t>Pronuclear Transfer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lvl="0" algn="ctr">
                        <a:spcBef>
                          <a:spcPts val="0"/>
                        </a:spcBef>
                        <a:buNone/>
                      </a:pPr>
                      <a:r>
                        <a:rPr b="1" i="1" lang="en" sz="1800" u="sng">
                          <a:solidFill>
                            <a:schemeClr val="dk2"/>
                          </a:solidFill>
                          <a:latin typeface="Corsiva"/>
                          <a:ea typeface="Corsiva"/>
                          <a:cs typeface="Corsiva"/>
                          <a:sym typeface="Corsiva"/>
                        </a:rPr>
                        <a:t>Spindle Transfer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  <a:tr h="996975">
                <a:tc>
                  <a:txBody>
                    <a:bodyPr>
                      <a:noAutofit/>
                    </a:bodyPr>
                    <a:lstStyle/>
                    <a:p>
                      <a:pPr indent="-342900" lvl="0" marL="457200">
                        <a:spcBef>
                          <a:spcPts val="0"/>
                        </a:spcBef>
                        <a:buClr>
                          <a:schemeClr val="dk2"/>
                        </a:buClr>
                        <a:buSzPct val="100000"/>
                        <a:buFont typeface="Corsiva"/>
                        <a:buChar char="❖"/>
                      </a:pPr>
                      <a:r>
                        <a:rPr lang="en" sz="1800">
                          <a:solidFill>
                            <a:schemeClr val="dk2"/>
                          </a:solidFill>
                          <a:latin typeface="Corsiva"/>
                          <a:ea typeface="Corsiva"/>
                          <a:cs typeface="Corsiva"/>
                          <a:sym typeface="Corsiva"/>
                        </a:rPr>
                        <a:t>performed</a:t>
                      </a:r>
                      <a:r>
                        <a:rPr lang="en" sz="1800">
                          <a:solidFill>
                            <a:schemeClr val="dk2"/>
                          </a:solidFill>
                          <a:latin typeface="Corsiva"/>
                          <a:ea typeface="Corsiva"/>
                          <a:cs typeface="Corsiva"/>
                          <a:sym typeface="Corsiva"/>
                        </a:rPr>
                        <a:t> on embryos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B>
                  </a:tcPr>
                </a:tc>
                <a:tc>
                  <a:txBody>
                    <a:bodyPr>
                      <a:noAutofit/>
                    </a:bodyPr>
                    <a:lstStyle/>
                    <a:p>
                      <a:pPr indent="-342900" lvl="0" marL="457200" rtl="0">
                        <a:spcBef>
                          <a:spcPts val="0"/>
                        </a:spcBef>
                        <a:buClr>
                          <a:schemeClr val="dk2"/>
                        </a:buClr>
                        <a:buSzPct val="100000"/>
                        <a:buFont typeface="Corsiva"/>
                        <a:buChar char="❖"/>
                      </a:pPr>
                      <a:r>
                        <a:rPr lang="en" sz="1800">
                          <a:solidFill>
                            <a:schemeClr val="dk2"/>
                          </a:solidFill>
                          <a:latin typeface="Corsiva"/>
                          <a:ea typeface="Corsiva"/>
                          <a:cs typeface="Corsiva"/>
                          <a:sym typeface="Corsiva"/>
                        </a:rPr>
                        <a:t>performed on unfertilized eggs</a:t>
                      </a: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L>
                    <a:lnR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R>
                    <a:lnT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T>
                    <a:lnB cap="flat" cmpd="sng" w="9525">
                      <a:solidFill>
                        <a:srgbClr val="000000"/>
                      </a:solidFill>
                      <a:prstDash val="dashDot"/>
                      <a:round/>
                      <a:headEnd len="med" w="med" type="none"/>
                      <a:tailEnd len="med" w="med" type="none"/>
                    </a:lnB>
                  </a:tcPr>
                </a:tc>
              </a:tr>
            </a:tbl>
          </a:graphicData>
        </a:graphic>
      </p:graphicFrame>
      <p:pic>
        <p:nvPicPr>
          <p:cNvPr id="67" name="Shape 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69900" y="1227725"/>
            <a:ext cx="5021699" cy="3169084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Shape 68"/>
          <p:cNvSpPr txBox="1"/>
          <p:nvPr/>
        </p:nvSpPr>
        <p:spPr>
          <a:xfrm>
            <a:off x="5907950" y="4396800"/>
            <a:ext cx="1853100" cy="24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000" u="sng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https://goo.gl/GHUnEP</a:t>
            </a:r>
            <a:r>
              <a:rPr lang="en" sz="1000">
                <a:solidFill>
                  <a:srgbClr val="444444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/>
          <p:nvPr>
            <p:ph type="title"/>
          </p:nvPr>
        </p:nvSpPr>
        <p:spPr>
          <a:xfrm>
            <a:off x="311700" y="274325"/>
            <a:ext cx="8520600" cy="801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Why is it important?</a:t>
            </a:r>
          </a:p>
        </p:txBody>
      </p:sp>
      <p:sp>
        <p:nvSpPr>
          <p:cNvPr id="74" name="Shape 74"/>
          <p:cNvSpPr txBox="1"/>
          <p:nvPr>
            <p:ph idx="1" type="body"/>
          </p:nvPr>
        </p:nvSpPr>
        <p:spPr>
          <a:xfrm>
            <a:off x="311700" y="1228675"/>
            <a:ext cx="3577200" cy="3340200"/>
          </a:xfrm>
          <a:prstGeom prst="rect">
            <a:avLst/>
          </a:prstGeom>
          <a:ln cap="flat" cmpd="sng" w="9525">
            <a:solidFill>
              <a:srgbClr val="00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>
              <a:lnSpc>
                <a:spcPct val="2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Mitochondrial  Disease : </a:t>
            </a:r>
          </a:p>
          <a:p>
            <a:pPr indent="-228600" lvl="0" marL="457200">
              <a:lnSpc>
                <a:spcPct val="2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mutations in Mitochondrial DNA</a:t>
            </a:r>
          </a:p>
          <a:p>
            <a:pPr indent="-228600" lvl="0" marL="457200">
              <a:lnSpc>
                <a:spcPct val="2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affect mitochondrial function</a:t>
            </a:r>
          </a:p>
          <a:p>
            <a:pPr indent="-228600" lvl="0" marL="457200">
              <a:lnSpc>
                <a:spcPct val="2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100+ different diseases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latin typeface="Corsiva"/>
              <a:ea typeface="Corsiva"/>
              <a:cs typeface="Corsiva"/>
              <a:sym typeface="Corsiva"/>
            </a:endParaRP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latin typeface="Corsiva"/>
              <a:ea typeface="Corsiva"/>
              <a:cs typeface="Corsiva"/>
              <a:sym typeface="Corsiva"/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>
              <a:latin typeface="Corsiva"/>
              <a:ea typeface="Corsiva"/>
              <a:cs typeface="Corsiva"/>
              <a:sym typeface="Corsiva"/>
            </a:endParaRPr>
          </a:p>
        </p:txBody>
      </p:sp>
      <p:cxnSp>
        <p:nvCxnSpPr>
          <p:cNvPr id="75" name="Shape 75"/>
          <p:cNvCxnSpPr/>
          <p:nvPr/>
        </p:nvCxnSpPr>
        <p:spPr>
          <a:xfrm>
            <a:off x="490275" y="1075325"/>
            <a:ext cx="434700" cy="0"/>
          </a:xfrm>
          <a:prstGeom prst="straightConnector1">
            <a:avLst/>
          </a:prstGeom>
          <a:noFill/>
          <a:ln cap="flat" cmpd="sng" w="28575">
            <a:solidFill>
              <a:srgbClr val="C27BA0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id="76" name="Shape 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95925" y="1032562"/>
            <a:ext cx="3990499" cy="3078375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Shape 77"/>
          <p:cNvSpPr txBox="1"/>
          <p:nvPr/>
        </p:nvSpPr>
        <p:spPr>
          <a:xfrm>
            <a:off x="5761650" y="3990575"/>
            <a:ext cx="2380500" cy="3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r>
              <a:rPr lang="en" sz="900" u="sng">
                <a:solidFill>
                  <a:srgbClr val="1155CC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  <a:hlinkClick r:id="rId4"/>
              </a:rPr>
              <a:t>https://goo.gl/7Lc7Y7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>
            <p:ph type="title"/>
          </p:nvPr>
        </p:nvSpPr>
        <p:spPr>
          <a:xfrm>
            <a:off x="311700" y="108150"/>
            <a:ext cx="8520600" cy="801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How does it work?</a:t>
            </a:r>
          </a:p>
        </p:txBody>
      </p:sp>
      <p:cxnSp>
        <p:nvCxnSpPr>
          <p:cNvPr id="83" name="Shape 83"/>
          <p:cNvCxnSpPr/>
          <p:nvPr/>
        </p:nvCxnSpPr>
        <p:spPr>
          <a:xfrm>
            <a:off x="481950" y="867600"/>
            <a:ext cx="434700" cy="0"/>
          </a:xfrm>
          <a:prstGeom prst="straightConnector1">
            <a:avLst/>
          </a:prstGeom>
          <a:noFill/>
          <a:ln cap="flat" cmpd="sng" w="28575">
            <a:solidFill>
              <a:srgbClr val="C27BA0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descr="Capture.PNG" id="84" name="Shape 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86301" y="867600"/>
            <a:ext cx="5845406" cy="4068174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Shape 85"/>
          <p:cNvSpPr txBox="1"/>
          <p:nvPr/>
        </p:nvSpPr>
        <p:spPr>
          <a:xfrm>
            <a:off x="4013425" y="4858850"/>
            <a:ext cx="3539700" cy="22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000" u="sng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https://goo.gl/Cxabgo</a:t>
            </a:r>
            <a:r>
              <a:rPr lang="en" sz="1000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x="87350" y="852200"/>
            <a:ext cx="3999900" cy="801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Benefits</a:t>
            </a:r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87350" y="1784575"/>
            <a:ext cx="4275000" cy="3258000"/>
          </a:xfrm>
          <a:prstGeom prst="rect">
            <a:avLst/>
          </a:prstGeom>
          <a:ln cap="flat" cmpd="sng" w="9525">
            <a:solidFill>
              <a:srgbClr val="00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SzPct val="100000"/>
              <a:buFont typeface="Corsiva"/>
              <a:buChar char="❖"/>
            </a:pPr>
            <a:r>
              <a:rPr lang="en" sz="1800">
                <a:latin typeface="Corsiva"/>
                <a:ea typeface="Corsiva"/>
                <a:cs typeface="Corsiva"/>
                <a:sym typeface="Corsiva"/>
              </a:rPr>
              <a:t>helps to prevent transmission of harmful Mitochondrial DNA mutations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SzPct val="100000"/>
              <a:buFont typeface="Corsiva"/>
              <a:buChar char="❖"/>
            </a:pPr>
            <a:r>
              <a:rPr lang="en" sz="1800">
                <a:latin typeface="Corsiva"/>
                <a:ea typeface="Corsiva"/>
                <a:cs typeface="Corsiva"/>
                <a:sym typeface="Corsiva"/>
              </a:rPr>
              <a:t>helps parents who have lost children to these diseases to have children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SzPct val="100000"/>
              <a:buFont typeface="Corsiva"/>
              <a:buChar char="❖"/>
            </a:pPr>
            <a:r>
              <a:rPr lang="en" sz="1800">
                <a:latin typeface="Corsiva"/>
                <a:ea typeface="Corsiva"/>
                <a:cs typeface="Corsiva"/>
                <a:sym typeface="Corsiva"/>
              </a:rPr>
              <a:t>matching mitochondria like blood types could help 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SzPct val="100000"/>
              <a:buFont typeface="Corsiva"/>
              <a:buChar char="❖"/>
            </a:pPr>
            <a:r>
              <a:rPr lang="en" sz="1800">
                <a:latin typeface="Corsiva"/>
                <a:ea typeface="Corsiva"/>
                <a:cs typeface="Corsiva"/>
                <a:sym typeface="Corsiva"/>
              </a:rPr>
              <a:t>&lt;2% of diseased mitochondria are transferred with nucleus</a:t>
            </a:r>
          </a:p>
        </p:txBody>
      </p:sp>
      <p:cxnSp>
        <p:nvCxnSpPr>
          <p:cNvPr id="92" name="Shape 92"/>
          <p:cNvCxnSpPr/>
          <p:nvPr/>
        </p:nvCxnSpPr>
        <p:spPr>
          <a:xfrm>
            <a:off x="311700" y="1565575"/>
            <a:ext cx="434700" cy="0"/>
          </a:xfrm>
          <a:prstGeom prst="straightConnector1">
            <a:avLst/>
          </a:prstGeom>
          <a:noFill/>
          <a:ln cap="flat" cmpd="sng" w="28575">
            <a:solidFill>
              <a:srgbClr val="C27BA0"/>
            </a:solidFill>
            <a:prstDash val="solid"/>
            <a:round/>
            <a:headEnd len="lg" w="lg" type="none"/>
            <a:tailEnd len="lg" w="lg" type="none"/>
          </a:ln>
        </p:spPr>
      </p:cxnSp>
      <p:sp>
        <p:nvSpPr>
          <p:cNvPr id="93" name="Shape 93"/>
          <p:cNvSpPr txBox="1"/>
          <p:nvPr>
            <p:ph idx="2" type="body"/>
          </p:nvPr>
        </p:nvSpPr>
        <p:spPr>
          <a:xfrm>
            <a:off x="4512000" y="1784525"/>
            <a:ext cx="4553700" cy="3258000"/>
          </a:xfrm>
          <a:prstGeom prst="rect">
            <a:avLst/>
          </a:prstGeom>
          <a:ln cap="flat" cmpd="sng" w="9525">
            <a:solidFill>
              <a:srgbClr val="00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SzPct val="100000"/>
              <a:buFont typeface="Corsiva"/>
              <a:buChar char="❖"/>
            </a:pPr>
            <a:r>
              <a:rPr lang="en" sz="1800">
                <a:latin typeface="Corsiva"/>
                <a:ea typeface="Corsiva"/>
                <a:cs typeface="Corsiva"/>
                <a:sym typeface="Corsiva"/>
              </a:rPr>
              <a:t>affected mitochondria may resurface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SzPct val="100000"/>
              <a:buFont typeface="Corsiva"/>
              <a:buChar char="❖"/>
            </a:pPr>
            <a:r>
              <a:rPr lang="en" sz="1800">
                <a:latin typeface="Corsiva"/>
                <a:ea typeface="Corsiva"/>
                <a:cs typeface="Corsiva"/>
                <a:sym typeface="Corsiva"/>
              </a:rPr>
              <a:t>potential for conflicts between original and transplanted genome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SzPct val="100000"/>
              <a:buFont typeface="Corsiva"/>
              <a:buChar char="❖"/>
            </a:pPr>
            <a:r>
              <a:rPr lang="en" sz="1800">
                <a:latin typeface="Corsiva"/>
                <a:ea typeface="Corsiva"/>
                <a:cs typeface="Corsiva"/>
                <a:sym typeface="Corsiva"/>
              </a:rPr>
              <a:t>mutations occur in Mitochondria 10-30 times more often than in the nucleus</a:t>
            </a:r>
          </a:p>
          <a:p>
            <a:pPr indent="-342900" lvl="0" marL="457200" rtl="0">
              <a:lnSpc>
                <a:spcPct val="150000"/>
              </a:lnSpc>
              <a:spcBef>
                <a:spcPts val="0"/>
              </a:spcBef>
              <a:buSzPct val="100000"/>
              <a:buFont typeface="Corsiva"/>
              <a:buChar char="❖"/>
            </a:pPr>
            <a:r>
              <a:rPr lang="en" sz="1800">
                <a:latin typeface="Corsiva"/>
                <a:ea typeface="Corsiva"/>
                <a:cs typeface="Corsiva"/>
                <a:sym typeface="Corsiva"/>
              </a:rPr>
              <a:t>when transplant occurs &lt;2% of diseased mitochondria can be transferred with it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1800">
              <a:latin typeface="Corsiva"/>
              <a:ea typeface="Corsiva"/>
              <a:cs typeface="Corsiva"/>
              <a:sym typeface="Corsiva"/>
            </a:endParaRPr>
          </a:p>
        </p:txBody>
      </p:sp>
      <p:sp>
        <p:nvSpPr>
          <p:cNvPr id="94" name="Shape 94"/>
          <p:cNvSpPr txBox="1"/>
          <p:nvPr/>
        </p:nvSpPr>
        <p:spPr>
          <a:xfrm>
            <a:off x="7246450" y="852200"/>
            <a:ext cx="3999900" cy="80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b="1" lang="en" sz="4200">
                <a:latin typeface="Corsiva"/>
                <a:ea typeface="Corsiva"/>
                <a:cs typeface="Corsiva"/>
                <a:sym typeface="Corsiva"/>
              </a:rPr>
              <a:t>Risks</a:t>
            </a:r>
          </a:p>
        </p:txBody>
      </p:sp>
      <p:cxnSp>
        <p:nvCxnSpPr>
          <p:cNvPr id="95" name="Shape 95"/>
          <p:cNvCxnSpPr/>
          <p:nvPr/>
        </p:nvCxnSpPr>
        <p:spPr>
          <a:xfrm>
            <a:off x="7360625" y="1565575"/>
            <a:ext cx="434700" cy="0"/>
          </a:xfrm>
          <a:prstGeom prst="straightConnector1">
            <a:avLst/>
          </a:prstGeom>
          <a:noFill/>
          <a:ln cap="flat" cmpd="sng" w="28575">
            <a:solidFill>
              <a:srgbClr val="C27BA0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id="96" name="Shape 9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00425" y="48550"/>
            <a:ext cx="2797600" cy="167855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/>
        </p:nvSpPr>
        <p:spPr>
          <a:xfrm>
            <a:off x="2820825" y="1641600"/>
            <a:ext cx="2977200" cy="85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98" name="Shape 98"/>
          <p:cNvSpPr txBox="1"/>
          <p:nvPr/>
        </p:nvSpPr>
        <p:spPr>
          <a:xfrm>
            <a:off x="3778775" y="1515000"/>
            <a:ext cx="17961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900" u="sng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https://goo.gl/pGLtRb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type="title"/>
          </p:nvPr>
        </p:nvSpPr>
        <p:spPr>
          <a:xfrm>
            <a:off x="311700" y="274325"/>
            <a:ext cx="8520600" cy="801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Ethical Concerns</a:t>
            </a:r>
          </a:p>
        </p:txBody>
      </p:sp>
      <p:sp>
        <p:nvSpPr>
          <p:cNvPr id="104" name="Shape 104"/>
          <p:cNvSpPr txBox="1"/>
          <p:nvPr>
            <p:ph idx="1" type="body"/>
          </p:nvPr>
        </p:nvSpPr>
        <p:spPr>
          <a:xfrm>
            <a:off x="311700" y="1228675"/>
            <a:ext cx="4266900" cy="3340200"/>
          </a:xfrm>
          <a:prstGeom prst="rect">
            <a:avLst/>
          </a:prstGeom>
          <a:ln cap="flat" cmpd="sng" w="9525">
            <a:solidFill>
              <a:srgbClr val="00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playing God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consent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would mitochondria/donor cells be regulated like organs are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should the child know their genetic ancestry</a:t>
            </a:r>
          </a:p>
          <a:p>
            <a:pPr indent="-228600" lvl="0" marL="457200" rtl="0">
              <a:lnSpc>
                <a:spcPct val="20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how to define parent and their rights</a:t>
            </a:r>
          </a:p>
        </p:txBody>
      </p:sp>
      <p:cxnSp>
        <p:nvCxnSpPr>
          <p:cNvPr id="105" name="Shape 105"/>
          <p:cNvCxnSpPr/>
          <p:nvPr/>
        </p:nvCxnSpPr>
        <p:spPr>
          <a:xfrm>
            <a:off x="490275" y="1075325"/>
            <a:ext cx="434700" cy="0"/>
          </a:xfrm>
          <a:prstGeom prst="straightConnector1">
            <a:avLst/>
          </a:prstGeom>
          <a:noFill/>
          <a:ln cap="flat" cmpd="sng" w="28575">
            <a:solidFill>
              <a:srgbClr val="C27BA0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id="106" name="Shape 10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1000" y="1698600"/>
            <a:ext cx="4260600" cy="2400338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Shape 107"/>
          <p:cNvSpPr txBox="1"/>
          <p:nvPr/>
        </p:nvSpPr>
        <p:spPr>
          <a:xfrm>
            <a:off x="6198750" y="4154700"/>
            <a:ext cx="1869600" cy="98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900" u="sng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https://goo.gl/kz9ZFi</a:t>
            </a:r>
            <a:r>
              <a:rPr lang="en" sz="900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>
            <p:ph type="title"/>
          </p:nvPr>
        </p:nvSpPr>
        <p:spPr>
          <a:xfrm>
            <a:off x="311700" y="152775"/>
            <a:ext cx="8520600" cy="801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Major Dates</a:t>
            </a:r>
          </a:p>
        </p:txBody>
      </p:sp>
      <p:sp>
        <p:nvSpPr>
          <p:cNvPr id="113" name="Shape 113"/>
          <p:cNvSpPr txBox="1"/>
          <p:nvPr>
            <p:ph idx="1" type="body"/>
          </p:nvPr>
        </p:nvSpPr>
        <p:spPr>
          <a:xfrm>
            <a:off x="311700" y="2051325"/>
            <a:ext cx="8520600" cy="1979100"/>
          </a:xfrm>
          <a:prstGeom prst="rect">
            <a:avLst/>
          </a:prstGeom>
          <a:ln cap="flat" cmpd="sng" w="9525">
            <a:solidFill>
              <a:srgbClr val="00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February, 2015 - UK Parliament votes to allow MRT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April, 2016 - First baby born with MRT (procedure completed in Mexico)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December 15th, 2016 - UK’s </a:t>
            </a:r>
            <a:r>
              <a:rPr lang="en">
                <a:highlight>
                  <a:srgbClr val="FFFFFF"/>
                </a:highlight>
                <a:latin typeface="Corsiva"/>
                <a:ea typeface="Corsiva"/>
                <a:cs typeface="Corsiva"/>
                <a:sym typeface="Corsiva"/>
              </a:rPr>
              <a:t>Human Fertilisation and Embryo Authority gives go - ahead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buNone/>
            </a:pPr>
            <a:r>
              <a:rPr lang="en">
                <a:highlight>
                  <a:srgbClr val="FFFFFF"/>
                </a:highlight>
                <a:latin typeface="Corsiva"/>
                <a:ea typeface="Corsiva"/>
                <a:cs typeface="Corsiva"/>
                <a:sym typeface="Corsiva"/>
              </a:rPr>
              <a:t>March 17th, 2017 - HFEA grants first clinical licence to the Newcastle Fertility Centre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highlight>
                <a:srgbClr val="FFFFFF"/>
              </a:highlight>
              <a:latin typeface="Corsiva"/>
              <a:ea typeface="Corsiva"/>
              <a:cs typeface="Corsiva"/>
              <a:sym typeface="Corsiva"/>
            </a:endParaRPr>
          </a:p>
          <a:p>
            <a:pPr indent="0" lvl="0" marL="0" rtl="0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50">
              <a:solidFill>
                <a:srgbClr val="000000"/>
              </a:solidFill>
              <a:highlight>
                <a:srgbClr val="FFFFFF"/>
              </a:highlight>
              <a:latin typeface="Verdana"/>
              <a:ea typeface="Verdana"/>
              <a:cs typeface="Verdana"/>
              <a:sym typeface="Verdana"/>
            </a:endParaRPr>
          </a:p>
          <a:p>
            <a:pPr lvl="0" rtl="0">
              <a:spcBef>
                <a:spcPts val="0"/>
              </a:spcBef>
              <a:spcAft>
                <a:spcPts val="1500"/>
              </a:spcAft>
              <a:buNone/>
            </a:pPr>
            <a:r>
              <a:rPr lang="en" sz="850">
                <a:solidFill>
                  <a:srgbClr val="000000"/>
                </a:solidFill>
                <a:highlight>
                  <a:srgbClr val="FFFFFF"/>
                </a:highlight>
                <a:latin typeface="Verdana"/>
                <a:ea typeface="Verdana"/>
                <a:cs typeface="Verdana"/>
                <a:sym typeface="Verdana"/>
              </a:rPr>
              <a:t> 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highlight>
                <a:srgbClr val="FFFFFF"/>
              </a:highlight>
              <a:latin typeface="Corsiva"/>
              <a:ea typeface="Corsiva"/>
              <a:cs typeface="Corsiva"/>
              <a:sym typeface="Corsiva"/>
            </a:endParaRP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>
              <a:highlight>
                <a:srgbClr val="FFFFFF"/>
              </a:highlight>
              <a:latin typeface="Corsiva"/>
              <a:ea typeface="Corsiva"/>
              <a:cs typeface="Corsiva"/>
              <a:sym typeface="Corsiva"/>
            </a:endParaRPr>
          </a:p>
        </p:txBody>
      </p:sp>
      <p:cxnSp>
        <p:nvCxnSpPr>
          <p:cNvPr id="114" name="Shape 114"/>
          <p:cNvCxnSpPr/>
          <p:nvPr/>
        </p:nvCxnSpPr>
        <p:spPr>
          <a:xfrm>
            <a:off x="455500" y="953775"/>
            <a:ext cx="434700" cy="0"/>
          </a:xfrm>
          <a:prstGeom prst="straightConnector1">
            <a:avLst/>
          </a:prstGeom>
          <a:noFill/>
          <a:ln cap="flat" cmpd="sng" w="28575">
            <a:solidFill>
              <a:srgbClr val="C27BA0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id="115" name="Shape 1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65650" y="221062"/>
            <a:ext cx="3718728" cy="1465411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Shape 116"/>
          <p:cNvSpPr txBox="1"/>
          <p:nvPr/>
        </p:nvSpPr>
        <p:spPr>
          <a:xfrm>
            <a:off x="6420800" y="1686475"/>
            <a:ext cx="2988900" cy="176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000" u="sng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https://goo.gl/qL9sRk</a:t>
            </a:r>
            <a:r>
              <a:rPr lang="en" sz="1000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Shape 121"/>
          <p:cNvSpPr txBox="1"/>
          <p:nvPr>
            <p:ph type="title"/>
          </p:nvPr>
        </p:nvSpPr>
        <p:spPr>
          <a:xfrm>
            <a:off x="311700" y="274325"/>
            <a:ext cx="8520600" cy="801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4100">
                <a:latin typeface="Corsiva"/>
                <a:ea typeface="Corsiva"/>
                <a:cs typeface="Corsiva"/>
                <a:sym typeface="Corsiva"/>
              </a:rPr>
              <a:t>First Child Born That went through MRT</a:t>
            </a:r>
          </a:p>
        </p:txBody>
      </p:sp>
      <p:sp>
        <p:nvSpPr>
          <p:cNvPr id="122" name="Shape 122"/>
          <p:cNvSpPr txBox="1"/>
          <p:nvPr>
            <p:ph idx="1" type="body"/>
          </p:nvPr>
        </p:nvSpPr>
        <p:spPr>
          <a:xfrm>
            <a:off x="311700" y="1228675"/>
            <a:ext cx="3394200" cy="3340200"/>
          </a:xfrm>
          <a:prstGeom prst="rect">
            <a:avLst/>
          </a:prstGeom>
          <a:ln cap="flat" cmpd="sng" w="9525">
            <a:solidFill>
              <a:srgbClr val="00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indent="-228600" lvl="0" marL="457200" rtl="0">
              <a:lnSpc>
                <a:spcPct val="15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IT S A BOY!</a:t>
            </a:r>
          </a:p>
          <a:p>
            <a:pPr indent="-228600" lvl="0" marL="457200" rtl="0">
              <a:lnSpc>
                <a:spcPct val="15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born February, 2016</a:t>
            </a:r>
          </a:p>
          <a:p>
            <a:pPr indent="-228600" lvl="0" marL="457200" rtl="0">
              <a:lnSpc>
                <a:spcPct val="15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procedure performed in Mexico</a:t>
            </a:r>
          </a:p>
          <a:p>
            <a:pPr indent="-228600" lvl="0" marL="457200" rtl="0">
              <a:lnSpc>
                <a:spcPct val="150000"/>
              </a:lnSpc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Jordanian parents</a:t>
            </a:r>
          </a:p>
          <a:p>
            <a:pPr indent="-228600" lvl="0" marL="457200" rtl="0"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mother carries Leigh Syndrome genes</a:t>
            </a:r>
          </a:p>
          <a:p>
            <a:pPr indent="-228600" lvl="0" marL="457200" rtl="0"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couple lost two children previously</a:t>
            </a:r>
          </a:p>
          <a:p>
            <a:pPr indent="-228600" lvl="0" marL="457200" rtl="0">
              <a:spcBef>
                <a:spcPts val="0"/>
              </a:spcBef>
              <a:buFont typeface="Corsiva"/>
              <a:buChar char="❖"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used Spindle Transfer method </a:t>
            </a:r>
          </a:p>
        </p:txBody>
      </p:sp>
      <p:cxnSp>
        <p:nvCxnSpPr>
          <p:cNvPr id="123" name="Shape 123"/>
          <p:cNvCxnSpPr/>
          <p:nvPr/>
        </p:nvCxnSpPr>
        <p:spPr>
          <a:xfrm>
            <a:off x="490275" y="1075325"/>
            <a:ext cx="434700" cy="0"/>
          </a:xfrm>
          <a:prstGeom prst="straightConnector1">
            <a:avLst/>
          </a:prstGeom>
          <a:noFill/>
          <a:ln cap="flat" cmpd="sng" w="28575">
            <a:solidFill>
              <a:srgbClr val="C27BA0"/>
            </a:solidFill>
            <a:prstDash val="solid"/>
            <a:round/>
            <a:headEnd len="lg" w="lg" type="none"/>
            <a:tailEnd len="lg" w="lg" type="none"/>
          </a:ln>
        </p:spPr>
      </p:cxnSp>
      <p:pic>
        <p:nvPicPr>
          <p:cNvPr id="124" name="Shape 1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58300" y="1326025"/>
            <a:ext cx="5133300" cy="2885536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Shape 125"/>
          <p:cNvSpPr txBox="1"/>
          <p:nvPr/>
        </p:nvSpPr>
        <p:spPr>
          <a:xfrm>
            <a:off x="5708550" y="4211550"/>
            <a:ext cx="1944300" cy="44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000" u="sng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https://goo.gl/sTCcr8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1000">
              <a:solidFill>
                <a:srgbClr val="444444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 txBox="1"/>
          <p:nvPr>
            <p:ph type="title"/>
          </p:nvPr>
        </p:nvSpPr>
        <p:spPr>
          <a:xfrm>
            <a:off x="311700" y="274325"/>
            <a:ext cx="8520600" cy="8010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>
                <a:latin typeface="Corsiva"/>
                <a:ea typeface="Corsiva"/>
                <a:cs typeface="Corsiva"/>
                <a:sym typeface="Corsiva"/>
              </a:rPr>
              <a:t>Conclusion</a:t>
            </a:r>
          </a:p>
        </p:txBody>
      </p:sp>
      <p:sp>
        <p:nvSpPr>
          <p:cNvPr id="131" name="Shape 131"/>
          <p:cNvSpPr txBox="1"/>
          <p:nvPr>
            <p:ph idx="1" type="body"/>
          </p:nvPr>
        </p:nvSpPr>
        <p:spPr>
          <a:xfrm>
            <a:off x="311700" y="1895400"/>
            <a:ext cx="8520600" cy="1793400"/>
          </a:xfrm>
          <a:prstGeom prst="rect">
            <a:avLst/>
          </a:prstGeom>
          <a:ln cap="flat" cmpd="sng" w="9525">
            <a:solidFill>
              <a:srgbClr val="000000"/>
            </a:solidFill>
            <a:prstDash val="dashDot"/>
            <a:round/>
            <a:headEnd len="med" w="med" type="none"/>
            <a:tailEnd len="med" w="med" type="none"/>
          </a:ln>
        </p:spPr>
        <p:txBody>
          <a:bodyPr anchorCtr="0" anchor="t" bIns="91425" lIns="91425" rIns="91425" tIns="91425">
            <a:noAutofit/>
          </a:bodyPr>
          <a:lstStyle/>
          <a:p>
            <a:pPr lvl="0" rtl="0" algn="ctr">
              <a:spcBef>
                <a:spcPts val="0"/>
              </a:spcBef>
              <a:buNone/>
            </a:pPr>
            <a:r>
              <a:t/>
            </a:r>
            <a:endParaRPr sz="2400">
              <a:latin typeface="Corsiva"/>
              <a:ea typeface="Corsiva"/>
              <a:cs typeface="Corsiva"/>
              <a:sym typeface="Corsiva"/>
            </a:endParaRPr>
          </a:p>
          <a:p>
            <a:pPr lvl="0" rtl="0" algn="ctr">
              <a:spcBef>
                <a:spcPts val="0"/>
              </a:spcBef>
              <a:buNone/>
            </a:pPr>
            <a:r>
              <a:rPr lang="en" sz="2400">
                <a:latin typeface="Corsiva"/>
                <a:ea typeface="Corsiva"/>
                <a:cs typeface="Corsiva"/>
                <a:sym typeface="Corsiva"/>
              </a:rPr>
              <a:t>MRT can save lives but do the benefits outway the risks?</a:t>
            </a:r>
          </a:p>
        </p:txBody>
      </p:sp>
      <p:cxnSp>
        <p:nvCxnSpPr>
          <p:cNvPr id="132" name="Shape 132"/>
          <p:cNvCxnSpPr/>
          <p:nvPr/>
        </p:nvCxnSpPr>
        <p:spPr>
          <a:xfrm>
            <a:off x="490275" y="1075325"/>
            <a:ext cx="434700" cy="0"/>
          </a:xfrm>
          <a:prstGeom prst="straightConnector1">
            <a:avLst/>
          </a:prstGeom>
          <a:noFill/>
          <a:ln cap="flat" cmpd="sng" w="28575">
            <a:solidFill>
              <a:srgbClr val="C27BA0"/>
            </a:solidFill>
            <a:prstDash val="solid"/>
            <a:round/>
            <a:headEnd len="lg" w="lg" type="none"/>
            <a:tailEnd len="lg" w="lg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beach-day">
  <a:themeElements>
    <a:clrScheme name="Beach Day">
      <a:dk1>
        <a:srgbClr val="00FDC8"/>
      </a:dk1>
      <a:lt1>
        <a:srgbClr val="FFFFFF"/>
      </a:lt1>
      <a:dk2>
        <a:srgbClr val="666666"/>
      </a:dk2>
      <a:lt2>
        <a:srgbClr val="EEEEEE"/>
      </a:lt2>
      <a:accent1>
        <a:srgbClr val="212121"/>
      </a:accent1>
      <a:accent2>
        <a:srgbClr val="455A64"/>
      </a:accent2>
      <a:accent3>
        <a:srgbClr val="78909C"/>
      </a:accent3>
      <a:accent4>
        <a:srgbClr val="7C7CE0"/>
      </a:accent4>
      <a:accent5>
        <a:srgbClr val="DB4437"/>
      </a:accent5>
      <a:accent6>
        <a:srgbClr val="F6CD4C"/>
      </a:accent6>
      <a:hlink>
        <a:srgbClr val="DB4437"/>
      </a:hlink>
      <a:folHlink>
        <a:srgbClr val="DB443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